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000BE-7EED-4D7A-BC36-9732286BDAB2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8F874-6244-41B0-BA03-055C46BEC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3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8F874-6244-41B0-BA03-055C46BECE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9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9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8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4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1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9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3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5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7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9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6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5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A3A3-695F-41DD-A1AF-8739A3A5D7A6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90540-F737-4930-8398-BFB1D036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3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AutoShape 60"/>
          <p:cNvSpPr>
            <a:spLocks noChangeArrowheads="1"/>
          </p:cNvSpPr>
          <p:nvPr/>
        </p:nvSpPr>
        <p:spPr bwMode="auto">
          <a:xfrm rot="10800000">
            <a:off x="1630118" y="5470468"/>
            <a:ext cx="493712" cy="206375"/>
          </a:xfrm>
          <a:prstGeom prst="leftArrow">
            <a:avLst>
              <a:gd name="adj1" fmla="val 50000"/>
              <a:gd name="adj2" fmla="val 59808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5665" y="1161213"/>
            <a:ext cx="2101448" cy="347033"/>
          </a:xfrm>
          <a:prstGeom prst="rect">
            <a:avLst/>
          </a:prstGeom>
          <a:solidFill>
            <a:srgbClr val="ED7D3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200" dirty="0" smtClean="0">
                <a:solidFill>
                  <a:srgbClr val="FFFFFF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FRESHMAN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395838" y="1164359"/>
            <a:ext cx="2100014" cy="347033"/>
          </a:xfrm>
          <a:prstGeom prst="rect">
            <a:avLst/>
          </a:prstGeom>
          <a:solidFill>
            <a:srgbClr val="ED7D3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SOPHOMORE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31589" y="1164359"/>
            <a:ext cx="2101448" cy="347033"/>
          </a:xfrm>
          <a:prstGeom prst="rect">
            <a:avLst/>
          </a:prstGeom>
          <a:solidFill>
            <a:srgbClr val="ED7D3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JUNIOR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65146" y="1165222"/>
            <a:ext cx="2100015" cy="347033"/>
          </a:xfrm>
          <a:prstGeom prst="rect">
            <a:avLst/>
          </a:prstGeom>
          <a:solidFill>
            <a:srgbClr val="ED7D3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SENIOR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54690" y="1503447"/>
            <a:ext cx="1038225" cy="298203"/>
          </a:xfrm>
          <a:prstGeom prst="rect">
            <a:avLst/>
          </a:prstGeom>
          <a:solidFill>
            <a:srgbClr val="2D4E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FALL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17913" y="1506172"/>
            <a:ext cx="1038225" cy="298203"/>
          </a:xfrm>
          <a:prstGeom prst="rect">
            <a:avLst/>
          </a:prstGeom>
          <a:solidFill>
            <a:srgbClr val="2D4E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SPRING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395810" y="1508247"/>
            <a:ext cx="1038225" cy="299426"/>
          </a:xfrm>
          <a:prstGeom prst="rect">
            <a:avLst/>
          </a:prstGeom>
          <a:solidFill>
            <a:srgbClr val="2D4E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FALL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455366" y="1513581"/>
            <a:ext cx="1038225" cy="288069"/>
          </a:xfrm>
          <a:prstGeom prst="rect">
            <a:avLst/>
          </a:prstGeom>
          <a:solidFill>
            <a:srgbClr val="2D4E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SPRING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632188" y="1508133"/>
            <a:ext cx="1038225" cy="283383"/>
          </a:xfrm>
          <a:prstGeom prst="rect">
            <a:avLst/>
          </a:prstGeom>
          <a:solidFill>
            <a:srgbClr val="2D4E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FALL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694812" y="1505498"/>
            <a:ext cx="1038225" cy="283383"/>
          </a:xfrm>
          <a:prstGeom prst="rect">
            <a:avLst/>
          </a:prstGeom>
          <a:solidFill>
            <a:srgbClr val="2D4E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SPRING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864734" y="1512255"/>
            <a:ext cx="1038225" cy="281945"/>
          </a:xfrm>
          <a:prstGeom prst="rect">
            <a:avLst/>
          </a:prstGeom>
          <a:solidFill>
            <a:srgbClr val="2D4E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FALL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7926936" y="1512255"/>
            <a:ext cx="1038225" cy="281945"/>
          </a:xfrm>
          <a:prstGeom prst="rect">
            <a:avLst/>
          </a:prstGeom>
          <a:solidFill>
            <a:srgbClr val="2D4E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SPRING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62253" y="1804375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102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Intro Micro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227594" y="1804036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103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Intro Macro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225476" y="2536859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202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Stat 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2403373" y="1805174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203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Stat II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470493" y="1807673"/>
            <a:ext cx="1015242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302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Int. Micro Theory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cxnSp>
        <p:nvCxnSpPr>
          <p:cNvPr id="1043" name="AutoShape 19"/>
          <p:cNvCxnSpPr>
            <a:cxnSpLocks noChangeShapeType="1"/>
          </p:cNvCxnSpPr>
          <p:nvPr/>
        </p:nvCxnSpPr>
        <p:spPr bwMode="auto">
          <a:xfrm flipV="1">
            <a:off x="2144807" y="2327890"/>
            <a:ext cx="383128" cy="29202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4642170" y="1799731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4xx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Advanced Elective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640802" y="2525218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303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Int. Macro Theory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703350" y="1799731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4xx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Advanced Elective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462637" y="2542545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198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at Illinois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Career Preparation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6869424" y="1801650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4xx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Advanced Elective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7933256" y="1785831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ECON 4xx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Advanced Elective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cxnSp>
        <p:nvCxnSpPr>
          <p:cNvPr id="1050" name="AutoShape 26"/>
          <p:cNvCxnSpPr>
            <a:cxnSpLocks noChangeShapeType="1"/>
          </p:cNvCxnSpPr>
          <p:nvPr/>
        </p:nvCxnSpPr>
        <p:spPr bwMode="auto">
          <a:xfrm>
            <a:off x="4443731" y="2044205"/>
            <a:ext cx="314258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162253" y="3268168"/>
            <a:ext cx="1023098" cy="677862"/>
          </a:xfrm>
          <a:prstGeom prst="rect">
            <a:avLst/>
          </a:prstGeom>
          <a:solidFill>
            <a:srgbClr val="ECECEC"/>
          </a:solidFill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Composition I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or 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Gen Ed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162253" y="2540301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MATH </a:t>
            </a: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220/221</a:t>
            </a:r>
            <a:endParaRPr kumimoji="0" lang="en-US" altLang="en-US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Calculus 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1222177" y="3267462"/>
            <a:ext cx="1023098" cy="677862"/>
          </a:xfrm>
          <a:prstGeom prst="rect">
            <a:avLst/>
          </a:prstGeom>
          <a:solidFill>
            <a:srgbClr val="C0C0C0"/>
          </a:solidFill>
          <a:ln w="19050" algn="ctr">
            <a:solidFill>
              <a:srgbClr val="0C0C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MATH 231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Calculus 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158033" y="4722647"/>
            <a:ext cx="1023098" cy="677863"/>
          </a:xfrm>
          <a:prstGeom prst="rect">
            <a:avLst/>
          </a:prstGeom>
          <a:noFill/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Gen Ed,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Language, 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or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Elective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57899" y="3997601"/>
            <a:ext cx="1023098" cy="677863"/>
          </a:xfrm>
          <a:prstGeom prst="rect">
            <a:avLst/>
          </a:prstGeom>
          <a:solidFill>
            <a:srgbClr val="ECECEC"/>
          </a:solidFill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LAS 101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(or 122)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Freshman Intro to Campus &amp; LAS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24" name="Text Box 32"/>
          <p:cNvSpPr txBox="1">
            <a:spLocks noChangeArrowheads="1"/>
          </p:cNvSpPr>
          <p:nvPr/>
        </p:nvSpPr>
        <p:spPr bwMode="auto">
          <a:xfrm>
            <a:off x="1235731" y="4003605"/>
            <a:ext cx="1023098" cy="677863"/>
          </a:xfrm>
          <a:prstGeom prst="rect">
            <a:avLst/>
          </a:prstGeom>
          <a:solidFill>
            <a:srgbClr val="ECECEC"/>
          </a:solidFill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Composition 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or 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Gen Ed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25" name="Text Box 33"/>
          <p:cNvSpPr txBox="1">
            <a:spLocks noChangeArrowheads="1"/>
          </p:cNvSpPr>
          <p:nvPr/>
        </p:nvSpPr>
        <p:spPr bwMode="auto">
          <a:xfrm>
            <a:off x="1233040" y="4723567"/>
            <a:ext cx="1023098" cy="677863"/>
          </a:xfrm>
          <a:prstGeom prst="rect">
            <a:avLst/>
          </a:prstGeom>
          <a:noFill/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Gen Ed,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Language, 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or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Elective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26" name="Text Box 34"/>
          <p:cNvSpPr txBox="1">
            <a:spLocks noChangeArrowheads="1"/>
          </p:cNvSpPr>
          <p:nvPr/>
        </p:nvSpPr>
        <p:spPr bwMode="auto">
          <a:xfrm>
            <a:off x="2418857" y="4727191"/>
            <a:ext cx="1007614" cy="677863"/>
          </a:xfrm>
          <a:prstGeom prst="rect">
            <a:avLst/>
          </a:prstGeom>
          <a:noFill/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Gen Ed,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Language, 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or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Elective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27" name="Text Box 35"/>
          <p:cNvSpPr txBox="1">
            <a:spLocks noChangeArrowheads="1"/>
          </p:cNvSpPr>
          <p:nvPr/>
        </p:nvSpPr>
        <p:spPr bwMode="auto">
          <a:xfrm>
            <a:off x="3473218" y="4730085"/>
            <a:ext cx="1023098" cy="677863"/>
          </a:xfrm>
          <a:prstGeom prst="rect">
            <a:avLst/>
          </a:prstGeom>
          <a:noFill/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Gen Ed,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Language, 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or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Elective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28" name="Text Box 36"/>
          <p:cNvSpPr txBox="1">
            <a:spLocks noChangeArrowheads="1"/>
          </p:cNvSpPr>
          <p:nvPr/>
        </p:nvSpPr>
        <p:spPr bwMode="auto">
          <a:xfrm>
            <a:off x="2418857" y="4002009"/>
            <a:ext cx="1007614" cy="677862"/>
          </a:xfrm>
          <a:prstGeom prst="rect">
            <a:avLst/>
          </a:prstGeom>
          <a:noFill/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CECE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Gen Ed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29" name="Text Box 37"/>
          <p:cNvSpPr txBox="1">
            <a:spLocks noChangeArrowheads="1"/>
          </p:cNvSpPr>
          <p:nvPr/>
        </p:nvSpPr>
        <p:spPr bwMode="auto">
          <a:xfrm>
            <a:off x="3470199" y="3997601"/>
            <a:ext cx="1023098" cy="677862"/>
          </a:xfrm>
          <a:prstGeom prst="rect">
            <a:avLst/>
          </a:prstGeom>
          <a:noFill/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CECE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Gen Ed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0" name="Text Box 38"/>
          <p:cNvSpPr txBox="1">
            <a:spLocks noChangeArrowheads="1"/>
          </p:cNvSpPr>
          <p:nvPr/>
        </p:nvSpPr>
        <p:spPr bwMode="auto">
          <a:xfrm>
            <a:off x="2408803" y="2541909"/>
            <a:ext cx="1023098" cy="677862"/>
          </a:xfrm>
          <a:prstGeom prst="rect">
            <a:avLst/>
          </a:prstGeom>
          <a:solidFill>
            <a:srgbClr val="D9D9D9"/>
          </a:solidFill>
          <a:ln w="19050" algn="ctr">
            <a:solidFill>
              <a:srgbClr val="0C0C0C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Supporting Coursework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(or major/minor)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1" name="Text Box 39"/>
          <p:cNvSpPr txBox="1">
            <a:spLocks noChangeArrowheads="1"/>
          </p:cNvSpPr>
          <p:nvPr/>
        </p:nvSpPr>
        <p:spPr bwMode="auto">
          <a:xfrm>
            <a:off x="3466192" y="3264092"/>
            <a:ext cx="1023098" cy="677862"/>
          </a:xfrm>
          <a:prstGeom prst="rect">
            <a:avLst/>
          </a:prstGeom>
          <a:solidFill>
            <a:srgbClr val="D9D9D9"/>
          </a:solidFill>
          <a:ln w="19050" algn="ctr">
            <a:solidFill>
              <a:srgbClr val="0C0C0C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Supporting Coursework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(or major/minor)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2" name="Text Box 40"/>
          <p:cNvSpPr txBox="1">
            <a:spLocks noChangeArrowheads="1"/>
          </p:cNvSpPr>
          <p:nvPr/>
        </p:nvSpPr>
        <p:spPr bwMode="auto">
          <a:xfrm>
            <a:off x="5709354" y="2519441"/>
            <a:ext cx="1023683" cy="677863"/>
          </a:xfrm>
          <a:prstGeom prst="rect">
            <a:avLst/>
          </a:prstGeom>
          <a:solidFill>
            <a:srgbClr val="D9D9D9"/>
          </a:solidFill>
          <a:ln w="19050" algn="ctr">
            <a:solidFill>
              <a:srgbClr val="0C0C0C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Supporting Coursework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(or major/minor)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3" name="Text Box 41"/>
          <p:cNvSpPr txBox="1">
            <a:spLocks noChangeArrowheads="1"/>
          </p:cNvSpPr>
          <p:nvPr/>
        </p:nvSpPr>
        <p:spPr bwMode="auto">
          <a:xfrm>
            <a:off x="4639751" y="3259278"/>
            <a:ext cx="1023098" cy="677862"/>
          </a:xfrm>
          <a:prstGeom prst="rect">
            <a:avLst/>
          </a:prstGeom>
          <a:solidFill>
            <a:srgbClr val="D9D9D9"/>
          </a:solidFill>
          <a:ln w="19050" algn="ctr">
            <a:solidFill>
              <a:srgbClr val="0C0C0C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Supporting Coursework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(or major/minor)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4" name="Text Box 42"/>
          <p:cNvSpPr txBox="1">
            <a:spLocks noChangeArrowheads="1"/>
          </p:cNvSpPr>
          <p:nvPr/>
        </p:nvSpPr>
        <p:spPr bwMode="auto">
          <a:xfrm>
            <a:off x="5712015" y="3265422"/>
            <a:ext cx="1021689" cy="677862"/>
          </a:xfrm>
          <a:prstGeom prst="rect">
            <a:avLst/>
          </a:prstGeom>
          <a:solidFill>
            <a:srgbClr val="D9D9D9"/>
          </a:solidFill>
          <a:ln w="19050" algn="ctr">
            <a:solidFill>
              <a:srgbClr val="0C0C0C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Supporting Coursework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(or major/minor)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5" name="Text Box 43"/>
          <p:cNvSpPr txBox="1">
            <a:spLocks noChangeArrowheads="1"/>
          </p:cNvSpPr>
          <p:nvPr/>
        </p:nvSpPr>
        <p:spPr bwMode="auto">
          <a:xfrm>
            <a:off x="6875774" y="2519441"/>
            <a:ext cx="1023098" cy="677862"/>
          </a:xfrm>
          <a:prstGeom prst="rect">
            <a:avLst/>
          </a:prstGeom>
          <a:solidFill>
            <a:srgbClr val="D9D9D9"/>
          </a:solidFill>
          <a:ln w="19050" algn="ctr">
            <a:solidFill>
              <a:srgbClr val="0C0C0C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Supporting Coursework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(or major/minor)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6" name="Text Box 44"/>
          <p:cNvSpPr txBox="1">
            <a:spLocks noChangeArrowheads="1"/>
          </p:cNvSpPr>
          <p:nvPr/>
        </p:nvSpPr>
        <p:spPr bwMode="auto">
          <a:xfrm>
            <a:off x="7938018" y="2520843"/>
            <a:ext cx="1023098" cy="677863"/>
          </a:xfrm>
          <a:prstGeom prst="rect">
            <a:avLst/>
          </a:prstGeom>
          <a:solidFill>
            <a:srgbClr val="D9D9D9"/>
          </a:solidFill>
          <a:ln w="19050" algn="ctr">
            <a:solidFill>
              <a:srgbClr val="0C0C0C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Supporting Coursework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(or major/minor)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7" name="Text Box 45"/>
          <p:cNvSpPr txBox="1">
            <a:spLocks noChangeArrowheads="1"/>
          </p:cNvSpPr>
          <p:nvPr/>
        </p:nvSpPr>
        <p:spPr bwMode="auto">
          <a:xfrm>
            <a:off x="2403373" y="3264092"/>
            <a:ext cx="1023098" cy="677863"/>
          </a:xfrm>
          <a:prstGeom prst="rect">
            <a:avLst/>
          </a:prstGeom>
          <a:solidFill>
            <a:srgbClr val="D9D9D9"/>
          </a:solidFill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CS 105 </a:t>
            </a: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R</a:t>
            </a: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ecommended computer course</a:t>
            </a:r>
            <a:endParaRPr kumimoji="0" lang="en-US" altLang="en-US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8" name="Text Box 46"/>
          <p:cNvSpPr txBox="1">
            <a:spLocks noChangeArrowheads="1"/>
          </p:cNvSpPr>
          <p:nvPr/>
        </p:nvSpPr>
        <p:spPr bwMode="auto">
          <a:xfrm>
            <a:off x="4639751" y="3984765"/>
            <a:ext cx="1023098" cy="677862"/>
          </a:xfrm>
          <a:prstGeom prst="rect">
            <a:avLst/>
          </a:prstGeom>
          <a:solidFill>
            <a:srgbClr val="ECECEC"/>
          </a:solidFill>
          <a:ln w="19050" cap="rnd" algn="ctr">
            <a:solidFill>
              <a:srgbClr val="0C0C0C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Advanced Composition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Gen Ed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39" name="Text Box 47"/>
          <p:cNvSpPr txBox="1">
            <a:spLocks noChangeArrowheads="1"/>
          </p:cNvSpPr>
          <p:nvPr/>
        </p:nvSpPr>
        <p:spPr bwMode="auto">
          <a:xfrm>
            <a:off x="4639751" y="4730085"/>
            <a:ext cx="1023098" cy="677863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Major/Minor,</a:t>
            </a:r>
            <a:r>
              <a:rPr kumimoji="0" lang="en-US" altLang="en-US" sz="10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Independent Study, or </a:t>
            </a: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Elective</a:t>
            </a:r>
            <a:endParaRPr kumimoji="0" lang="en-US" altLang="en-US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40" name="Text Box 48"/>
          <p:cNvSpPr txBox="1">
            <a:spLocks noChangeArrowheads="1"/>
          </p:cNvSpPr>
          <p:nvPr/>
        </p:nvSpPr>
        <p:spPr bwMode="auto">
          <a:xfrm>
            <a:off x="5712015" y="3982362"/>
            <a:ext cx="1023098" cy="677862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Major/Minor, Independent Study, or Elective</a:t>
            </a:r>
            <a:endParaRPr lang="en-US" altLang="en-US" sz="1000" i="1" dirty="0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41" name="Text Box 49"/>
          <p:cNvSpPr txBox="1">
            <a:spLocks noChangeArrowheads="1"/>
          </p:cNvSpPr>
          <p:nvPr/>
        </p:nvSpPr>
        <p:spPr bwMode="auto">
          <a:xfrm>
            <a:off x="5718558" y="4730085"/>
            <a:ext cx="1021689" cy="677863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Major/Minor, Independent Study, or Elective</a:t>
            </a:r>
            <a:endParaRPr lang="en-US" altLang="en-US" sz="1000" i="1" dirty="0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42" name="Text Box 50"/>
          <p:cNvSpPr txBox="1">
            <a:spLocks noChangeArrowheads="1"/>
          </p:cNvSpPr>
          <p:nvPr/>
        </p:nvSpPr>
        <p:spPr bwMode="auto">
          <a:xfrm>
            <a:off x="6875774" y="3256390"/>
            <a:ext cx="1023098" cy="677862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Major/Minor, Independent Study, or Elective</a:t>
            </a:r>
            <a:endParaRPr lang="en-US" altLang="en-US" sz="1000" i="1" dirty="0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44" name="Text Box 51"/>
          <p:cNvSpPr txBox="1">
            <a:spLocks noChangeArrowheads="1"/>
          </p:cNvSpPr>
          <p:nvPr/>
        </p:nvSpPr>
        <p:spPr bwMode="auto">
          <a:xfrm>
            <a:off x="7942781" y="3251934"/>
            <a:ext cx="1023098" cy="677862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Major/Minor, Independent Study, or Elective</a:t>
            </a:r>
            <a:endParaRPr lang="en-US" altLang="en-US" sz="1000" i="1" dirty="0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45" name="Text Box 52"/>
          <p:cNvSpPr txBox="1">
            <a:spLocks noChangeArrowheads="1"/>
          </p:cNvSpPr>
          <p:nvPr/>
        </p:nvSpPr>
        <p:spPr bwMode="auto">
          <a:xfrm>
            <a:off x="6875774" y="3978659"/>
            <a:ext cx="1023098" cy="677862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Major/Minor, Independent Study, or Elective</a:t>
            </a:r>
            <a:endParaRPr lang="en-US" altLang="en-US" sz="1000" i="1" dirty="0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46" name="Text Box 53"/>
          <p:cNvSpPr txBox="1">
            <a:spLocks noChangeArrowheads="1"/>
          </p:cNvSpPr>
          <p:nvPr/>
        </p:nvSpPr>
        <p:spPr bwMode="auto">
          <a:xfrm>
            <a:off x="7948736" y="3978551"/>
            <a:ext cx="1023098" cy="677862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Major/Minor, Independent Study, or Elective</a:t>
            </a:r>
            <a:endParaRPr lang="en-US" altLang="en-US" sz="1000" i="1" dirty="0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47" name="Text Box 54"/>
          <p:cNvSpPr txBox="1">
            <a:spLocks noChangeArrowheads="1"/>
          </p:cNvSpPr>
          <p:nvPr/>
        </p:nvSpPr>
        <p:spPr bwMode="auto">
          <a:xfrm>
            <a:off x="6883240" y="4730085"/>
            <a:ext cx="1023098" cy="677863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Major/Minor, Independent Study, or Elective</a:t>
            </a:r>
            <a:endParaRPr lang="en-US" altLang="en-US" sz="1000" i="1" dirty="0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48" name="Text Box 55"/>
          <p:cNvSpPr txBox="1">
            <a:spLocks noChangeArrowheads="1"/>
          </p:cNvSpPr>
          <p:nvPr/>
        </p:nvSpPr>
        <p:spPr bwMode="auto">
          <a:xfrm>
            <a:off x="7961032" y="4736935"/>
            <a:ext cx="1023098" cy="677863"/>
          </a:xfrm>
          <a:prstGeom prst="rect">
            <a:avLst/>
          </a:prstGeom>
          <a:noFill/>
          <a:ln w="19050" algn="ctr">
            <a:solidFill>
              <a:srgbClr val="0C0C0C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0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Major/Minor, Independent Study, or Elective</a:t>
            </a:r>
            <a:endParaRPr lang="en-US" altLang="en-US" sz="1000" i="1" dirty="0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52" name="Text Box 58"/>
          <p:cNvSpPr txBox="1">
            <a:spLocks noChangeArrowheads="1"/>
          </p:cNvSpPr>
          <p:nvPr/>
        </p:nvSpPr>
        <p:spPr bwMode="auto">
          <a:xfrm>
            <a:off x="2403373" y="5453303"/>
            <a:ext cx="4338053" cy="240704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rnd" algn="ctr">
                <a:solidFill>
                  <a:srgbClr val="0C0C0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Study Abroad; Illinois in Washington Internship Program Recommended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53" name="Text Box 59"/>
          <p:cNvSpPr txBox="1">
            <a:spLocks noChangeArrowheads="1"/>
          </p:cNvSpPr>
          <p:nvPr/>
        </p:nvSpPr>
        <p:spPr bwMode="auto">
          <a:xfrm>
            <a:off x="162310" y="5454334"/>
            <a:ext cx="1774176" cy="23957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rnd" algn="ctr">
                <a:solidFill>
                  <a:srgbClr val="0C0C0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Language to 4th Level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55" name="Text Box 61"/>
          <p:cNvSpPr txBox="1">
            <a:spLocks noChangeArrowheads="1"/>
          </p:cNvSpPr>
          <p:nvPr/>
        </p:nvSpPr>
        <p:spPr bwMode="auto">
          <a:xfrm>
            <a:off x="101540" y="5804736"/>
            <a:ext cx="8941717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4E6B"/>
                </a:solidFill>
              </a14:hiddenFill>
            </a:ext>
            <a:ext uri="{91240B29-F687-4F45-9708-019B960494DF}">
              <a14:hiddenLine xmlns:a14="http://schemas.microsoft.com/office/drawing/2010/main" w="19050" cap="rnd" algn="ctr">
                <a:solidFill>
                  <a:srgbClr val="0C0C0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14-16 Hours Each Semester (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 minimum-18 maximum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)-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120 Hours Overall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 Hours in Economics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Double-Majors, Dual-Degrees, &amp; Minors Recommended (Supporting Coursework: </a:t>
            </a: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18 hours of approved courses outside of Economics)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*Meet with an Economics Advisor at least once per semester for individualized planning &amp; requirement checks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 Advising Appointments: go.Illinois.edu/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EconAppointment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86" name="AutoShape 62"/>
          <p:cNvCxnSpPr>
            <a:cxnSpLocks noChangeShapeType="1"/>
          </p:cNvCxnSpPr>
          <p:nvPr/>
        </p:nvCxnSpPr>
        <p:spPr bwMode="auto">
          <a:xfrm>
            <a:off x="992346" y="3050964"/>
            <a:ext cx="345692" cy="36890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pic>
        <p:nvPicPr>
          <p:cNvPr id="1059" name="Picture 10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2" y="190498"/>
            <a:ext cx="3770814" cy="873126"/>
          </a:xfrm>
          <a:prstGeom prst="rect">
            <a:avLst/>
          </a:prstGeom>
        </p:spPr>
      </p:pic>
      <p:sp>
        <p:nvSpPr>
          <p:cNvPr id="77" name="Text Box 58"/>
          <p:cNvSpPr txBox="1">
            <a:spLocks noChangeArrowheads="1"/>
          </p:cNvSpPr>
          <p:nvPr/>
        </p:nvSpPr>
        <p:spPr bwMode="auto">
          <a:xfrm>
            <a:off x="6868000" y="5453303"/>
            <a:ext cx="1043696" cy="33233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rnd" algn="ctr">
                <a:solidFill>
                  <a:srgbClr val="0C0C0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nard MT Condensed" panose="02050806060905020404" pitchFamily="18" charset="0"/>
                <a:cs typeface="Arial" panose="020B0604020202020204" pitchFamily="34" charset="0"/>
              </a:rPr>
              <a:t>JOB SEARCH!</a:t>
            </a:r>
            <a:endParaRPr kumimoji="0" lang="en-US" alt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067" name="Rectangle 1066"/>
          <p:cNvSpPr/>
          <p:nvPr/>
        </p:nvSpPr>
        <p:spPr>
          <a:xfrm>
            <a:off x="3909016" y="235464"/>
            <a:ext cx="52136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000" b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4-Year Planning Sheet B.A. ECON</a:t>
            </a:r>
            <a:endParaRPr lang="en-US" sz="3000" b="1" dirty="0">
              <a:latin typeface="Arial Narrow" panose="020B060602020203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423110" y="646979"/>
            <a:ext cx="4314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guide for planning </a:t>
            </a:r>
            <a:r>
              <a:rPr lang="en-US" altLang="en-US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major</a:t>
            </a:r>
            <a:r>
              <a:rPr lang="en-US" altLang="en-US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2597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330</Words>
  <Application>Microsoft Office PowerPoint</Application>
  <PresentationFormat>On-screen Show (4:3)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Bernard MT Condensed</vt:lpstr>
      <vt:lpstr>Calibri</vt:lpstr>
      <vt:lpstr>Calibri Light</vt:lpstr>
      <vt:lpstr>Office Theme</vt:lpstr>
      <vt:lpstr>PowerPoint Presentation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Newell, Melissa Allison</dc:creator>
  <cp:lastModifiedBy>Newell, Melissa Allison</cp:lastModifiedBy>
  <cp:revision>7</cp:revision>
  <cp:lastPrinted>2017-12-07T16:51:06Z</cp:lastPrinted>
  <dcterms:created xsi:type="dcterms:W3CDTF">2017-12-07T16:12:58Z</dcterms:created>
  <dcterms:modified xsi:type="dcterms:W3CDTF">2018-02-12T23:00:03Z</dcterms:modified>
</cp:coreProperties>
</file>