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05" r:id="rId3"/>
    <p:sldId id="306" r:id="rId4"/>
    <p:sldId id="307" r:id="rId5"/>
    <p:sldId id="308" r:id="rId6"/>
    <p:sldId id="309" r:id="rId7"/>
    <p:sldId id="312" r:id="rId8"/>
    <p:sldId id="313" r:id="rId9"/>
    <p:sldId id="314" r:id="rId10"/>
    <p:sldId id="315" r:id="rId11"/>
    <p:sldId id="310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1343"/>
    <a:srgbClr val="57E329"/>
    <a:srgbClr val="EC9B50"/>
    <a:srgbClr val="DAD0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7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752916F-1818-4332-AA96-AAA15D67A0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8C1ACDF-795B-46EE-A9A6-3C95707C2D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1" charset="0"/>
        <a:ea typeface="MS PGothic" pitchFamily="34" charset="-128"/>
        <a:cs typeface="ＭＳ Ｐゴシック" pitchFamily="-11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1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1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1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1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4D18391A-5ECC-4818-B2A0-F5DBB9DF09F8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304AC-3476-47A8-8E38-FA4B5321BF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8148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A789A-E6DD-41E8-A633-7CA32AC7E9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1669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4953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C1A92-A030-47AA-ADFA-B29A25262D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0861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4E4D2-3183-4720-B19E-C06650500E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9614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5256E-69B3-4929-9037-2F73BCF802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2128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29054-CFE8-4043-9FE3-FCC7054B1D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6772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C9CA3-AA86-4413-8E68-44B5E0DF10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6760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1EF31-BBAB-46EA-B50B-BDE095F477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4345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32C00-9BE3-4330-A06D-E3D7C78469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2466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89DC63-D1BC-4DEF-A9DB-6C960D2A85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0172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72C30-3D39-4B7F-929F-C7A29D4A8C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8321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pPr>
              <a:defRPr/>
            </a:pPr>
            <a:fld id="{C9C240A9-C3CC-4045-BAC8-7696E0EA77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MS PGothic" pitchFamily="34" charset="-128"/>
          <a:cs typeface="ＭＳ Ｐゴシック" pitchFamily="-11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Georgia" pitchFamily="-111" charset="0"/>
          <a:ea typeface="MS PGothic" pitchFamily="34" charset="-128"/>
          <a:cs typeface="ＭＳ Ｐゴシック" pitchFamily="-11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Georgia" pitchFamily="-111" charset="0"/>
          <a:ea typeface="MS PGothic" pitchFamily="34" charset="-128"/>
          <a:cs typeface="ＭＳ Ｐゴシック" pitchFamily="-11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Georgia" pitchFamily="-111" charset="0"/>
          <a:ea typeface="MS PGothic" pitchFamily="34" charset="-128"/>
          <a:cs typeface="ＭＳ Ｐゴシック" pitchFamily="-11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Georgia" pitchFamily="-111" charset="0"/>
          <a:ea typeface="MS PGothic" pitchFamily="34" charset="-128"/>
          <a:cs typeface="ＭＳ Ｐゴシック" pitchFamily="-11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Georgia" pitchFamily="-111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Georgia" pitchFamily="-111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Georgia" pitchFamily="-111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Georgia" pitchFamily="-11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SzPct val="80000"/>
        <a:buChar char="•"/>
        <a:defRPr sz="2600">
          <a:solidFill>
            <a:schemeClr val="bg1"/>
          </a:solidFill>
          <a:latin typeface="+mn-lt"/>
          <a:ea typeface="MS PGothic" pitchFamily="34" charset="-128"/>
          <a:cs typeface="ＭＳ Ｐゴシック" pitchFamily="-11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Font typeface="Times" panose="02020603050405020304" pitchFamily="18" charset="0"/>
        <a:buChar char="–"/>
        <a:defRPr sz="2400">
          <a:solidFill>
            <a:schemeClr val="bg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SzPct val="80000"/>
        <a:buChar char="•"/>
        <a:defRPr sz="2000" i="1">
          <a:solidFill>
            <a:schemeClr val="bg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–"/>
        <a:defRPr sz="2000" i="1">
          <a:solidFill>
            <a:schemeClr val="bg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2000" i="1">
          <a:solidFill>
            <a:schemeClr val="bg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1"/>
        </a:buClr>
        <a:buChar char="»"/>
        <a:defRPr sz="2000" i="1">
          <a:solidFill>
            <a:schemeClr val="bg1"/>
          </a:solidFill>
          <a:latin typeface="+mn-lt"/>
          <a:ea typeface="ＭＳ Ｐゴシック" pitchFamily="-111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1"/>
        </a:buClr>
        <a:buChar char="»"/>
        <a:defRPr sz="2000" i="1">
          <a:solidFill>
            <a:schemeClr val="bg1"/>
          </a:solidFill>
          <a:latin typeface="+mn-lt"/>
          <a:ea typeface="ＭＳ Ｐゴシック" pitchFamily="-111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1"/>
        </a:buClr>
        <a:buChar char="»"/>
        <a:defRPr sz="2000" i="1">
          <a:solidFill>
            <a:schemeClr val="bg1"/>
          </a:solidFill>
          <a:latin typeface="+mn-lt"/>
          <a:ea typeface="ＭＳ Ｐゴシック" pitchFamily="-111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1"/>
        </a:buClr>
        <a:buChar char="»"/>
        <a:defRPr sz="2000" i="1">
          <a:solidFill>
            <a:schemeClr val="bg1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228600" y="2743200"/>
            <a:ext cx="9525000" cy="2895600"/>
          </a:xfrm>
          <a:noFill/>
        </p:spPr>
        <p:txBody>
          <a:bodyPr/>
          <a:lstStyle/>
          <a:p>
            <a:pPr eaLnBrk="1" hangingPunct="1"/>
            <a:r>
              <a:rPr lang="en-US" altLang="en-US" sz="5000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Observing Childcare Workers’ Socioeconomic Status</a:t>
            </a:r>
            <a:r>
              <a:rPr lang="en-US" altLang="en-US" sz="6000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/>
            </a:r>
            <a:br>
              <a:rPr lang="en-US" altLang="en-US" sz="6000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</a:br>
            <a:r>
              <a:rPr lang="en-US" altLang="en-US" sz="3000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/>
            </a:r>
            <a:br>
              <a:rPr lang="en-US" altLang="en-US" sz="3000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</a:br>
            <a:r>
              <a:rPr lang="en-US" altLang="en-US" sz="3000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Huiyi Chen</a:t>
            </a:r>
            <a:br>
              <a:rPr lang="en-US" altLang="en-US" sz="3000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</a:br>
            <a:r>
              <a:rPr lang="en-US" altLang="en-US" sz="3000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Professor Elizabeth Powers</a:t>
            </a:r>
            <a:br>
              <a:rPr lang="en-US" altLang="en-US" sz="3000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</a:br>
            <a:r>
              <a:rPr lang="en-US" altLang="en-US" sz="3000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/>
            </a:r>
            <a:br>
              <a:rPr lang="en-US" altLang="en-US" sz="3000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</a:br>
            <a:r>
              <a:rPr lang="en-US" altLang="en-US" sz="3000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/>
            </a:r>
            <a:br>
              <a:rPr lang="en-US" altLang="en-US" sz="3000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</a:br>
            <a:r>
              <a:rPr lang="en-US" altLang="en-US" sz="3000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Department of Economics</a:t>
            </a:r>
            <a:br>
              <a:rPr lang="en-US" altLang="en-US" sz="3000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</a:br>
            <a:endParaRPr lang="en-US" altLang="en-US" sz="3000" dirty="0">
              <a:solidFill>
                <a:schemeClr val="accent6">
                  <a:lumMod val="50000"/>
                </a:schemeClr>
              </a:solidFill>
              <a:latin typeface="Candara" panose="020E0502030303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Gender Distribution 2015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027" y="1600200"/>
            <a:ext cx="8787946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618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Conclusion/Next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6">
                  <a:lumMod val="50000"/>
                </a:schemeClr>
              </a:buClr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Childcare workers in Illinois have relatively higher flexibility of work</a:t>
            </a:r>
          </a:p>
          <a:p>
            <a:pPr>
              <a:buClr>
                <a:schemeClr val="accent6">
                  <a:lumMod val="50000"/>
                </a:schemeClr>
              </a:buClr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Childcare a relatively higher female distribution</a:t>
            </a:r>
          </a:p>
          <a:p>
            <a:pPr>
              <a:buClr>
                <a:schemeClr val="accent6">
                  <a:lumMod val="50000"/>
                </a:schemeClr>
              </a:buClr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Questions 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Do women tend to trade flexibility with wages?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Other variables to look at: education, # of children, age, race etc.</a:t>
            </a:r>
          </a:p>
        </p:txBody>
      </p:sp>
    </p:spTree>
    <p:extLst>
      <p:ext uri="{BB962C8B-B14F-4D97-AF65-F5344CB8AC3E}">
        <p14:creationId xmlns:p14="http://schemas.microsoft.com/office/powerpoint/2010/main" val="3527614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Overview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6">
                  <a:lumMod val="50000"/>
                </a:schemeClr>
              </a:buClr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Childcare workers earn little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sz="2300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Median hourly wage 5% lowest in Illinois, 2015</a:t>
            </a:r>
          </a:p>
          <a:p>
            <a:pPr lvl="2">
              <a:buClr>
                <a:schemeClr val="accent6">
                  <a:lumMod val="50000"/>
                </a:schemeClr>
              </a:buClr>
            </a:pPr>
            <a:r>
              <a:rPr lang="en-US" i="0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$10.5/</a:t>
            </a:r>
            <a:r>
              <a:rPr lang="en-US" i="0" dirty="0" err="1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hr</a:t>
            </a:r>
            <a:endParaRPr lang="en-US" i="0" dirty="0">
              <a:solidFill>
                <a:schemeClr val="accent6">
                  <a:lumMod val="50000"/>
                </a:schemeClr>
              </a:solidFill>
              <a:latin typeface="Candara" panose="020E0502030303020204" pitchFamily="34" charset="0"/>
            </a:endParaRP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sz="2300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730 occupations, rank #35 in hourly wage low-high</a:t>
            </a:r>
          </a:p>
          <a:p>
            <a:pPr>
              <a:buClr>
                <a:schemeClr val="accent6">
                  <a:lumMod val="50000"/>
                </a:schemeClr>
              </a:buClr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What do they do?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sz="2300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Licensed, homecare &amp; daycare center</a:t>
            </a:r>
          </a:p>
          <a:p>
            <a:pPr>
              <a:buClr>
                <a:schemeClr val="accent6">
                  <a:lumMod val="50000"/>
                </a:schemeClr>
              </a:buClr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Why?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sz="2300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Gender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sz="2300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Flexibility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sz="2300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Education? 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sz="2300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Skill requirement?</a:t>
            </a:r>
          </a:p>
        </p:txBody>
      </p:sp>
    </p:spTree>
    <p:extLst>
      <p:ext uri="{BB962C8B-B14F-4D97-AF65-F5344CB8AC3E}">
        <p14:creationId xmlns:p14="http://schemas.microsoft.com/office/powerpoint/2010/main" val="2149434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Rationale</a:t>
            </a:r>
            <a:r>
              <a:rPr lang="en-US" sz="3500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6">
                  <a:lumMod val="50000"/>
                </a:schemeClr>
              </a:buClr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To find out the flexibility &amp; demographics of childcare workers…</a:t>
            </a:r>
          </a:p>
          <a:p>
            <a:pPr>
              <a:buClr>
                <a:schemeClr val="accent6">
                  <a:lumMod val="50000"/>
                </a:schemeClr>
              </a:buClr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A group of controlled variables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10 other occupations w/ similar…</a:t>
            </a:r>
          </a:p>
          <a:p>
            <a:pPr lvl="2">
              <a:buClr>
                <a:schemeClr val="accent6">
                  <a:lumMod val="50000"/>
                </a:schemeClr>
              </a:buClr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Wages </a:t>
            </a:r>
          </a:p>
          <a:p>
            <a:pPr lvl="2">
              <a:buClr>
                <a:schemeClr val="accent6">
                  <a:lumMod val="50000"/>
                </a:schemeClr>
              </a:buClr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Number of workers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Years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Geography </a:t>
            </a:r>
          </a:p>
          <a:p>
            <a:pPr>
              <a:buClr>
                <a:schemeClr val="accent6">
                  <a:lumMod val="50000"/>
                </a:schemeClr>
              </a:buClr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Other omitted variables? </a:t>
            </a:r>
          </a:p>
        </p:txBody>
      </p:sp>
    </p:spTree>
    <p:extLst>
      <p:ext uri="{BB962C8B-B14F-4D97-AF65-F5344CB8AC3E}">
        <p14:creationId xmlns:p14="http://schemas.microsoft.com/office/powerpoint/2010/main" val="2757565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6">
                  <a:lumMod val="50000"/>
                </a:schemeClr>
              </a:buClr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The nature of childcare workers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A women’s job </a:t>
            </a:r>
          </a:p>
          <a:p>
            <a:pPr lvl="2">
              <a:buClr>
                <a:schemeClr val="accent6">
                  <a:lumMod val="50000"/>
                </a:schemeClr>
              </a:buClr>
            </a:pPr>
            <a:r>
              <a:rPr lang="en-US" i="0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Caretakers</a:t>
            </a:r>
          </a:p>
          <a:p>
            <a:pPr lvl="2">
              <a:buClr>
                <a:schemeClr val="accent6">
                  <a:lumMod val="50000"/>
                </a:schemeClr>
              </a:buClr>
            </a:pPr>
            <a:r>
              <a:rPr lang="en-US" i="0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Trade wages with flexibility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Low skilled?</a:t>
            </a:r>
          </a:p>
          <a:p>
            <a:pPr>
              <a:buClr>
                <a:schemeClr val="accent6">
                  <a:lumMod val="50000"/>
                </a:schemeClr>
              </a:buClr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Part-time &gt; full-time</a:t>
            </a:r>
          </a:p>
          <a:p>
            <a:pPr>
              <a:buClr>
                <a:schemeClr val="accent6">
                  <a:lumMod val="50000"/>
                </a:schemeClr>
              </a:buClr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Lower educational attainment</a:t>
            </a:r>
          </a:p>
        </p:txBody>
      </p:sp>
    </p:spTree>
    <p:extLst>
      <p:ext uri="{BB962C8B-B14F-4D97-AF65-F5344CB8AC3E}">
        <p14:creationId xmlns:p14="http://schemas.microsoft.com/office/powerpoint/2010/main" val="189920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6">
                  <a:lumMod val="50000"/>
                </a:schemeClr>
              </a:buClr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The Occupational Employment Statistics (OES) 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Bureau of Labor Statistics, yearly base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Employment, median/mean wage, percentile </a:t>
            </a:r>
          </a:p>
          <a:p>
            <a:pPr>
              <a:buClr>
                <a:schemeClr val="accent6">
                  <a:lumMod val="50000"/>
                </a:schemeClr>
              </a:buClr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The American Community Survey (ACS) 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U.S. Census Bureau, yearly base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Household &amp; individual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Work hours, demographics, education, etc.</a:t>
            </a:r>
          </a:p>
        </p:txBody>
      </p:sp>
    </p:spTree>
    <p:extLst>
      <p:ext uri="{BB962C8B-B14F-4D97-AF65-F5344CB8AC3E}">
        <p14:creationId xmlns:p14="http://schemas.microsoft.com/office/powerpoint/2010/main" val="1879981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6">
                  <a:lumMod val="50000"/>
                </a:schemeClr>
              </a:buClr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Access the OES data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Find 12 occupations with median hourly wage less than 1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sd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 away from the median 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Similar employment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A trend on 12 occupations’ median wages 1997-2015</a:t>
            </a:r>
          </a:p>
        </p:txBody>
      </p:sp>
    </p:spTree>
    <p:extLst>
      <p:ext uri="{BB962C8B-B14F-4D97-AF65-F5344CB8AC3E}">
        <p14:creationId xmlns:p14="http://schemas.microsoft.com/office/powerpoint/2010/main" val="1911196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The OES Data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825" y="1676400"/>
            <a:ext cx="8896350" cy="441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203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Methodology Con.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6">
                  <a:lumMod val="50000"/>
                </a:schemeClr>
              </a:buClr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Access the ACS data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Flexibility of work </a:t>
            </a:r>
          </a:p>
          <a:p>
            <a:pPr lvl="2">
              <a:buClr>
                <a:schemeClr val="accent6">
                  <a:lumMod val="50000"/>
                </a:schemeClr>
              </a:buClr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Part-time full year/part year, full-time full year/part year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Gender distribution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10 occupations </a:t>
            </a:r>
          </a:p>
          <a:p>
            <a:pPr lvl="1">
              <a:buClr>
                <a:schemeClr val="accent6">
                  <a:lumMod val="50000"/>
                </a:schemeClr>
              </a:buClr>
            </a:pPr>
            <a:endParaRPr lang="en-US" dirty="0">
              <a:solidFill>
                <a:schemeClr val="accent6">
                  <a:lumMod val="50000"/>
                </a:schemeClr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456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Flexibility 2015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7" y="1600200"/>
            <a:ext cx="8658225" cy="429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24912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1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11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2004:Templates:Presentations:Designs:Beach</Template>
  <TotalTime>14161</TotalTime>
  <Words>265</Words>
  <Application>Microsoft Office PowerPoint</Application>
  <PresentationFormat>On-screen Show (4:3)</PresentationFormat>
  <Paragraphs>59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MS PGothic</vt:lpstr>
      <vt:lpstr>MS PGothic</vt:lpstr>
      <vt:lpstr>Candara</vt:lpstr>
      <vt:lpstr>Georgia</vt:lpstr>
      <vt:lpstr>Times</vt:lpstr>
      <vt:lpstr>Blank Presentation</vt:lpstr>
      <vt:lpstr>Observing Childcare Workers’ Socioeconomic Status  Huiyi Chen Professor Elizabeth Powers   Department of Economics </vt:lpstr>
      <vt:lpstr>Overview</vt:lpstr>
      <vt:lpstr>Rationale </vt:lpstr>
      <vt:lpstr>Assumptions</vt:lpstr>
      <vt:lpstr>Data</vt:lpstr>
      <vt:lpstr>Methodology</vt:lpstr>
      <vt:lpstr>The OES Data</vt:lpstr>
      <vt:lpstr>Methodology Con.</vt:lpstr>
      <vt:lpstr>Flexibility 2015</vt:lpstr>
      <vt:lpstr>Gender Distribution 2015</vt:lpstr>
      <vt:lpstr>Conclusion/Next Steps</vt:lpstr>
    </vt:vector>
  </TitlesOfParts>
  <Company>Creative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Newell, Melissa Allison</dc:creator>
  <cp:lastModifiedBy>Melrose, Nicholas</cp:lastModifiedBy>
  <cp:revision>156</cp:revision>
  <cp:lastPrinted>2006-10-05T21:29:32Z</cp:lastPrinted>
  <dcterms:modified xsi:type="dcterms:W3CDTF">2017-04-22T21:02:24Z</dcterms:modified>
</cp:coreProperties>
</file>