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5" r:id="rId3"/>
    <p:sldId id="306" r:id="rId4"/>
    <p:sldId id="312" r:id="rId5"/>
    <p:sldId id="318" r:id="rId6"/>
    <p:sldId id="314" r:id="rId7"/>
    <p:sldId id="307" r:id="rId8"/>
    <p:sldId id="317" r:id="rId9"/>
    <p:sldId id="313" r:id="rId10"/>
    <p:sldId id="315" r:id="rId11"/>
    <p:sldId id="316" r:id="rId12"/>
    <p:sldId id="310" r:id="rId13"/>
    <p:sldId id="31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1343"/>
    <a:srgbClr val="57E329"/>
    <a:srgbClr val="EC9B50"/>
    <a:srgbClr val="DAD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>
      <p:cViewPr varScale="1">
        <p:scale>
          <a:sx n="84" d="100"/>
          <a:sy n="84" d="100"/>
        </p:scale>
        <p:origin x="9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752916F-1818-4332-AA96-AAA15D67A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C1ACDF-795B-46EE-A9A6-3C95707C2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D18391A-5ECC-4818-B2A0-F5DBB9DF09F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304AC-3476-47A8-8E38-FA4B5321B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14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789A-E6DD-41E8-A633-7CA32AC7E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66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1A92-A030-47AA-ADFA-B29A25262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86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4E4D2-3183-4720-B19E-C06650500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61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5256E-69B3-4929-9037-2F73BCF80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12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9054-CFE8-4043-9FE3-FCC7054B1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9CA3-AA86-4413-8E68-44B5E0DF1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76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EF31-BBAB-46EA-B50B-BDE095F47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34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32C00-9BE3-4330-A06D-E3D7C7846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46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DC63-D1BC-4DEF-A9DB-6C960D2A8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17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2C30-3D39-4B7F-929F-C7A29D4A8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32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C9C240A9-C3CC-4045-BAC8-7696E0EA7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MS PGothic" pitchFamily="34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MS PGothic" pitchFamily="34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MS PGothic" pitchFamily="34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MS PGothic" pitchFamily="34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600">
          <a:solidFill>
            <a:schemeClr val="bg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panose="02020603050405020304" pitchFamily="18" charset="0"/>
        <a:buChar char="–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000" i="1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 i="1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040" y="1219200"/>
            <a:ext cx="8798560" cy="36576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Internet</a:t>
            </a:r>
            <a:r>
              <a:rPr lang="en-US" sz="3600" dirty="0"/>
              <a:t>, competitive </a:t>
            </a:r>
            <a:r>
              <a:rPr lang="en-US" sz="3600" dirty="0" smtClean="0"/>
              <a:t>advantage </a:t>
            </a:r>
            <a:r>
              <a:rPr lang="en-US" sz="3600" dirty="0"/>
              <a:t>and manufacturing </a:t>
            </a:r>
            <a:r>
              <a:rPr lang="en-US" sz="3600" dirty="0" smtClean="0"/>
              <a:t>upgrading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altLang="en-US" sz="2800" dirty="0">
                <a:latin typeface="Times" panose="02020603050405020304" pitchFamily="18" charset="0"/>
              </a:rPr>
              <a:t> (Work in progress)</a:t>
            </a:r>
            <a:r>
              <a:rPr lang="en-US" sz="2800" dirty="0" smtClean="0"/>
              <a:t>  </a:t>
            </a:r>
            <a:r>
              <a:rPr lang="en-US" sz="6000" dirty="0" smtClean="0">
                <a:latin typeface="Times" panose="02020603050405020304" pitchFamily="18" charset="0"/>
              </a:rPr>
              <a:t/>
            </a:r>
            <a:br>
              <a:rPr lang="en-US" sz="6000" dirty="0" smtClean="0">
                <a:latin typeface="Times" panose="02020603050405020304" pitchFamily="18" charset="0"/>
              </a:rPr>
            </a:br>
            <a:r>
              <a:rPr lang="en-US" dirty="0">
                <a:latin typeface="Times" panose="02020603050405020304" pitchFamily="18" charset="0"/>
              </a:rPr>
              <a:t/>
            </a:r>
            <a:br>
              <a:rPr lang="en-US" dirty="0">
                <a:latin typeface="Times" panose="02020603050405020304" pitchFamily="18" charset="0"/>
              </a:rPr>
            </a:br>
            <a:r>
              <a:rPr lang="en-US" altLang="en-US" sz="2300" dirty="0" smtClean="0">
                <a:latin typeface="Times" panose="02020603050405020304" pitchFamily="18" charset="0"/>
              </a:rPr>
              <a:t>Hesong Yang </a:t>
            </a:r>
            <a:br>
              <a:rPr lang="en-US" altLang="en-US" sz="2300" dirty="0" smtClean="0">
                <a:latin typeface="Times" panose="02020603050405020304" pitchFamily="18" charset="0"/>
              </a:rPr>
            </a:br>
            <a:r>
              <a:rPr lang="en-US" altLang="en-US" sz="2300" dirty="0" smtClean="0">
                <a:latin typeface="Times" panose="02020603050405020304" pitchFamily="18" charset="0"/>
              </a:rPr>
              <a:t>University of Illinois at Urbana-Champaign</a:t>
            </a:r>
            <a:br>
              <a:rPr lang="en-US" altLang="en-US" sz="2300" dirty="0" smtClean="0">
                <a:latin typeface="Times" panose="02020603050405020304" pitchFamily="18" charset="0"/>
              </a:rPr>
            </a:br>
            <a:r>
              <a:rPr lang="en-US" altLang="en-US" sz="2300" dirty="0" err="1" smtClean="0">
                <a:latin typeface="Times" panose="02020603050405020304" pitchFamily="18" charset="0"/>
              </a:rPr>
              <a:t>Yabin</a:t>
            </a:r>
            <a:r>
              <a:rPr lang="en-US" altLang="en-US" sz="2300" dirty="0" smtClean="0">
                <a:latin typeface="Times" panose="02020603050405020304" pitchFamily="18" charset="0"/>
              </a:rPr>
              <a:t> </a:t>
            </a:r>
            <a:r>
              <a:rPr lang="en-US" altLang="en-US" sz="2300" dirty="0" err="1" smtClean="0">
                <a:latin typeface="Times" panose="02020603050405020304" pitchFamily="18" charset="0"/>
              </a:rPr>
              <a:t>Bian</a:t>
            </a:r>
            <a:r>
              <a:rPr lang="en-US" altLang="en-US" sz="2300" dirty="0" smtClean="0">
                <a:latin typeface="Times" panose="02020603050405020304" pitchFamily="18" charset="0"/>
              </a:rPr>
              <a:t> </a:t>
            </a:r>
            <a:br>
              <a:rPr lang="en-US" altLang="en-US" sz="2300" dirty="0" smtClean="0">
                <a:latin typeface="Times" panose="02020603050405020304" pitchFamily="18" charset="0"/>
              </a:rPr>
            </a:br>
            <a:r>
              <a:rPr lang="en-US" altLang="en-US" sz="2300" dirty="0" smtClean="0">
                <a:latin typeface="Times" panose="02020603050405020304" pitchFamily="18" charset="0"/>
              </a:rPr>
              <a:t>Shandong University of Finance and Economics</a:t>
            </a:r>
            <a:r>
              <a:rPr lang="en-US" altLang="en-US" dirty="0" smtClean="0">
                <a:latin typeface="Times" panose="02020603050405020304" pitchFamily="18" charset="0"/>
              </a:rPr>
              <a:t/>
            </a:r>
            <a:br>
              <a:rPr lang="en-US" altLang="en-US" dirty="0" smtClean="0">
                <a:latin typeface="Times" panose="02020603050405020304" pitchFamily="18" charset="0"/>
              </a:rPr>
            </a:br>
            <a:r>
              <a:rPr lang="en-US" altLang="en-US" sz="3600" dirty="0" smtClean="0">
                <a:latin typeface="Times" panose="02020603050405020304" pitchFamily="18" charset="0"/>
              </a:rPr>
              <a:t/>
            </a:r>
            <a:br>
              <a:rPr lang="en-US" altLang="en-US" sz="3600" dirty="0" smtClean="0">
                <a:latin typeface="Times" panose="02020603050405020304" pitchFamily="18" charset="0"/>
              </a:rPr>
            </a:br>
            <a:endParaRPr lang="en-US" altLang="en-US" sz="3600" dirty="0" smtClean="0"/>
          </a:p>
        </p:txBody>
      </p:sp>
      <p:pic>
        <p:nvPicPr>
          <p:cNvPr id="3" name="Picture 2" descr="C:\Users\menewell\Desktop\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2100580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762000"/>
          </a:xfrm>
        </p:spPr>
        <p:txBody>
          <a:bodyPr/>
          <a:lstStyle/>
          <a:p>
            <a:r>
              <a:rPr lang="en-US" b="1" dirty="0"/>
              <a:t>Mechanism that drives </a:t>
            </a:r>
            <a:r>
              <a:rPr lang="en-US" b="1" dirty="0" smtClean="0"/>
              <a:t>this modification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200" cy="4419600"/>
          </a:xfrm>
        </p:spPr>
      </p:pic>
    </p:spTree>
    <p:extLst>
      <p:ext uri="{BB962C8B-B14F-4D97-AF65-F5344CB8AC3E}">
        <p14:creationId xmlns:p14="http://schemas.microsoft.com/office/powerpoint/2010/main" val="11450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762000"/>
          </a:xfrm>
        </p:spPr>
        <p:txBody>
          <a:bodyPr/>
          <a:lstStyle/>
          <a:p>
            <a:r>
              <a:rPr lang="en-US" sz="2400" b="1" dirty="0" smtClean="0"/>
              <a:t>Inspiration: law </a:t>
            </a:r>
            <a:r>
              <a:rPr lang="en-US" sz="2400" b="1" dirty="0"/>
              <a:t>of Communicating Vessel in Physics</a:t>
            </a:r>
            <a:endParaRPr lang="en-US" sz="24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343400" cy="32576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343400" cy="32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39624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Choose </a:t>
            </a:r>
            <a:r>
              <a:rPr lang="en-US" sz="2400" dirty="0"/>
              <a:t>specific industry and </a:t>
            </a:r>
            <a:r>
              <a:rPr lang="en-US" sz="2400" dirty="0" smtClean="0"/>
              <a:t>companies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manufacturing field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Learn </a:t>
            </a:r>
            <a:r>
              <a:rPr lang="en-US" sz="2400" dirty="0"/>
              <a:t>more in depth about how this policy </a:t>
            </a:r>
            <a:r>
              <a:rPr lang="en-US" sz="2400" dirty="0" smtClean="0"/>
              <a:t>is implemented in this industry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Data and indicator system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M</a:t>
            </a:r>
            <a:r>
              <a:rPr lang="en-US" sz="2400" dirty="0" smtClean="0"/>
              <a:t>odel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Econometric analysis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Modify theory 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01213" y="5715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Beal. D &amp; E. R . </a:t>
            </a:r>
            <a:r>
              <a:rPr lang="en-US" sz="2000" dirty="0" err="1" smtClean="0"/>
              <a:t>Sabater</a:t>
            </a:r>
            <a:r>
              <a:rPr lang="en-US" sz="2000" dirty="0" smtClean="0"/>
              <a:t>. </a:t>
            </a:r>
            <a:r>
              <a:rPr lang="zh-CN" altLang="en-US" sz="2000" dirty="0" smtClean="0"/>
              <a:t>（</a:t>
            </a:r>
            <a:r>
              <a:rPr lang="en-US" sz="2000" dirty="0"/>
              <a:t>2015</a:t>
            </a:r>
            <a:r>
              <a:rPr lang="zh-CN" altLang="en-US" sz="2000" dirty="0" smtClean="0"/>
              <a:t>）</a:t>
            </a:r>
            <a:r>
              <a:rPr lang="en-US" altLang="zh-CN" sz="2000" dirty="0" smtClean="0"/>
              <a:t>. </a:t>
            </a:r>
            <a:r>
              <a:rPr lang="en-US" sz="2000" dirty="0" smtClean="0"/>
              <a:t>Why </a:t>
            </a:r>
            <a:r>
              <a:rPr lang="en-US" sz="2000" dirty="0"/>
              <a:t>Well-being Should Drive Growth </a:t>
            </a:r>
            <a:r>
              <a:rPr lang="en-US" sz="2000" dirty="0" smtClean="0"/>
              <a:t>Strategies. BCG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Collier , P &amp; J . Page. 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 </a:t>
            </a:r>
            <a:r>
              <a:rPr lang="en-US" sz="2000" dirty="0" smtClean="0"/>
              <a:t>2011</a:t>
            </a:r>
            <a:r>
              <a:rPr lang="zh-CN" altLang="en-US" sz="2000" dirty="0" smtClean="0"/>
              <a:t>）</a:t>
            </a:r>
            <a:r>
              <a:rPr lang="en-US" altLang="zh-CN" sz="2000" dirty="0" smtClean="0"/>
              <a:t>. </a:t>
            </a:r>
            <a:r>
              <a:rPr lang="en-US" sz="2000" dirty="0" smtClean="0"/>
              <a:t>Industrial </a:t>
            </a:r>
            <a:r>
              <a:rPr lang="en-US" sz="2000" dirty="0"/>
              <a:t>Development Report </a:t>
            </a:r>
            <a:r>
              <a:rPr lang="en-US" sz="2000" dirty="0" smtClean="0"/>
              <a:t>2009. UNIDO.</a:t>
            </a:r>
          </a:p>
          <a:p>
            <a:r>
              <a:rPr lang="en-US" sz="2000" dirty="0" err="1"/>
              <a:t>Eloot</a:t>
            </a:r>
            <a:r>
              <a:rPr lang="en-US" sz="2000" dirty="0"/>
              <a:t> , K., Huang, A., </a:t>
            </a:r>
            <a:r>
              <a:rPr lang="en-US" sz="2000" dirty="0" err="1"/>
              <a:t>Lehnich</a:t>
            </a:r>
            <a:r>
              <a:rPr lang="en-US" sz="2000" dirty="0"/>
              <a:t>, M. (</a:t>
            </a:r>
            <a:r>
              <a:rPr lang="en-US" sz="2000" dirty="0" smtClean="0"/>
              <a:t>2013). A </a:t>
            </a:r>
            <a:r>
              <a:rPr lang="en-US" sz="2000" dirty="0"/>
              <a:t>new era for manufacturing in </a:t>
            </a:r>
            <a:r>
              <a:rPr lang="en-US" sz="2000" dirty="0" smtClean="0"/>
              <a:t>China. </a:t>
            </a:r>
            <a:r>
              <a:rPr lang="en-US" sz="2000" dirty="0" err="1"/>
              <a:t>Mckinsey</a:t>
            </a:r>
            <a:r>
              <a:rPr lang="en-US" sz="2000" dirty="0"/>
              <a:t> Company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McKinsey Global </a:t>
            </a:r>
            <a:r>
              <a:rPr lang="en-US" sz="2000" dirty="0" smtClean="0"/>
              <a:t>Institute. 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1998).</a:t>
            </a:r>
            <a:r>
              <a:rPr lang="en-US" sz="2000" dirty="0" smtClean="0"/>
              <a:t> </a:t>
            </a:r>
            <a:r>
              <a:rPr lang="en-US" sz="2000" dirty="0"/>
              <a:t>Big Data-The Next Frontier For Innovation</a:t>
            </a:r>
            <a:r>
              <a:rPr lang="en-US" sz="2000" dirty="0" smtClean="0"/>
              <a:t>, Competition </a:t>
            </a:r>
            <a:r>
              <a:rPr lang="en-US" sz="2000" dirty="0"/>
              <a:t>And </a:t>
            </a:r>
            <a:r>
              <a:rPr lang="en-US" sz="2000" dirty="0" smtClean="0"/>
              <a:t>Productivity.  </a:t>
            </a:r>
            <a:r>
              <a:rPr lang="en-US" sz="2000" dirty="0" err="1"/>
              <a:t>Mckinsey</a:t>
            </a:r>
            <a:r>
              <a:rPr lang="en-US" sz="2000" dirty="0"/>
              <a:t> Company.</a:t>
            </a:r>
          </a:p>
          <a:p>
            <a:r>
              <a:rPr lang="en-US" sz="2000" dirty="0" smtClean="0"/>
              <a:t>Porter , M. </a:t>
            </a:r>
            <a:r>
              <a:rPr lang="zh-CN" altLang="en-US" sz="2000" dirty="0" smtClean="0"/>
              <a:t>（</a:t>
            </a:r>
            <a:r>
              <a:rPr lang="en-US" sz="2000" dirty="0"/>
              <a:t>2015</a:t>
            </a:r>
            <a:r>
              <a:rPr lang="zh-CN" altLang="en-US" sz="2000" dirty="0" smtClean="0"/>
              <a:t>）</a:t>
            </a:r>
            <a:r>
              <a:rPr lang="en-US" altLang="zh-CN" sz="2000" dirty="0" smtClean="0"/>
              <a:t>. </a:t>
            </a:r>
            <a:r>
              <a:rPr lang="en-US" sz="2000" dirty="0" smtClean="0"/>
              <a:t>How </a:t>
            </a:r>
            <a:r>
              <a:rPr lang="en-US" sz="2000" dirty="0"/>
              <a:t>Smart, Connected  Products Are Transforming </a:t>
            </a:r>
            <a:r>
              <a:rPr lang="en-US" sz="2000" dirty="0" smtClean="0"/>
              <a:t>Competition. Harvard </a:t>
            </a:r>
            <a:r>
              <a:rPr lang="en-US" sz="2000" dirty="0"/>
              <a:t>Business Review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066800"/>
            <a:ext cx="8877300" cy="3810000"/>
          </a:xfrm>
        </p:spPr>
        <p:txBody>
          <a:bodyPr/>
          <a:lstStyle/>
          <a:p>
            <a:r>
              <a:rPr lang="en-US" i="1" dirty="0" smtClean="0"/>
              <a:t>Background Information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Potential problems with the high rate of economic growth from the perspective of industrial chain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In recent years, manufacturing </a:t>
            </a:r>
            <a:r>
              <a:rPr lang="en-US" sz="1800" dirty="0"/>
              <a:t>growth is slowing more quickly than </a:t>
            </a:r>
            <a:r>
              <a:rPr lang="en-US" sz="1800" dirty="0" smtClean="0"/>
              <a:t>overall </a:t>
            </a:r>
            <a:r>
              <a:rPr lang="en-US" sz="1800" dirty="0"/>
              <a:t>economic growth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Industrial policy from Central Government </a:t>
            </a:r>
            <a:r>
              <a:rPr lang="en-US" sz="1800" dirty="0"/>
              <a:t>in </a:t>
            </a:r>
            <a:r>
              <a:rPr lang="en-US" sz="1800" dirty="0" smtClean="0"/>
              <a:t>Beijing, </a:t>
            </a:r>
            <a:r>
              <a:rPr lang="en-US" sz="1800" dirty="0"/>
              <a:t>searching new growth </a:t>
            </a:r>
            <a:r>
              <a:rPr lang="en-US" sz="1800" dirty="0" smtClean="0"/>
              <a:t>point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Sophistication of consumer’s demand</a:t>
            </a:r>
          </a:p>
          <a:p>
            <a:r>
              <a:rPr lang="en-US" i="1" dirty="0"/>
              <a:t>Research questions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How </a:t>
            </a:r>
            <a:r>
              <a:rPr lang="en-US" sz="1800" dirty="0"/>
              <a:t>manufacturing firms can reinvent their competitive advantages in the upstream, midstream and downstream of industry chain </a:t>
            </a:r>
            <a:r>
              <a:rPr lang="en-US" sz="1800" dirty="0" smtClean="0"/>
              <a:t>through </a:t>
            </a:r>
            <a:r>
              <a:rPr lang="en-US" sz="1800" dirty="0"/>
              <a:t>Internet </a:t>
            </a:r>
            <a:r>
              <a:rPr lang="en-US" sz="1800" dirty="0" smtClean="0"/>
              <a:t>integration?</a:t>
            </a:r>
            <a:endParaRPr lang="en-US" sz="1800" dirty="0"/>
          </a:p>
          <a:p>
            <a:pPr>
              <a:buFont typeface="Wingdings" charset="2"/>
              <a:buChar char="Ø"/>
            </a:pPr>
            <a:r>
              <a:rPr lang="en-US" sz="1800" dirty="0"/>
              <a:t>With new competitive edges, </a:t>
            </a:r>
            <a:r>
              <a:rPr lang="en-US" sz="1800" dirty="0" smtClean="0"/>
              <a:t>how these firms </a:t>
            </a:r>
            <a:r>
              <a:rPr lang="en-US" sz="1800" dirty="0"/>
              <a:t>can realize the growth and redistribution of value-added </a:t>
            </a:r>
            <a:r>
              <a:rPr lang="en-US" sz="1800" dirty="0" smtClean="0"/>
              <a:t>products?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How ‘Smiling Curve’ would respond to this process?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Literature Search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39624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The situation of China’s economic conditions and Industrial Policy from central </a:t>
            </a:r>
            <a:r>
              <a:rPr lang="en-US" sz="2400" dirty="0"/>
              <a:t>g</a:t>
            </a:r>
            <a:r>
              <a:rPr lang="en-US" sz="2400" dirty="0" smtClean="0"/>
              <a:t>overnment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‘Smiling Curve’ Theory – manufacturing upgrading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Criticism about </a:t>
            </a:r>
            <a:r>
              <a:rPr lang="en-US" sz="2400" dirty="0"/>
              <a:t>‘Smiling Curve’ Theory 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/>
              <a:t>I</a:t>
            </a:r>
            <a:r>
              <a:rPr lang="en-US" sz="2400" dirty="0" smtClean="0"/>
              <a:t>mpact  of technological change on behaviors of both firm and consumer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Cases of some </a:t>
            </a:r>
            <a:r>
              <a:rPr lang="en-US" sz="2400" dirty="0" smtClean="0"/>
              <a:t>pioneer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companies that introduce the concept of Industrial Internet</a:t>
            </a:r>
            <a:endParaRPr lang="en-US" sz="2400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b="1" dirty="0" smtClean="0"/>
              <a:t>Key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Internet </a:t>
            </a: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Competitive </a:t>
            </a:r>
            <a:r>
              <a:rPr lang="en-US" sz="2400" dirty="0" smtClean="0"/>
              <a:t>advantage 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Value-added </a:t>
            </a:r>
            <a:r>
              <a:rPr lang="en-US" sz="2400" dirty="0" smtClean="0"/>
              <a:t>product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Modification of ‘Smiling Curve’</a:t>
            </a:r>
            <a:endParaRPr lang="en-US" sz="2400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Internet plus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6362"/>
            <a:ext cx="8382000" cy="3962400"/>
          </a:xfrm>
        </p:spPr>
      </p:pic>
      <p:sp>
        <p:nvSpPr>
          <p:cNvPr id="5" name="TextBox 4"/>
          <p:cNvSpPr txBox="1"/>
          <p:nvPr/>
        </p:nvSpPr>
        <p:spPr>
          <a:xfrm>
            <a:off x="381000" y="5486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Source: http</a:t>
            </a:r>
            <a:r>
              <a:rPr lang="en-US" sz="1800" dirty="0">
                <a:solidFill>
                  <a:schemeClr val="bg1"/>
                </a:solidFill>
              </a:rPr>
              <a:t>://</a:t>
            </a:r>
            <a:r>
              <a:rPr lang="en-US" sz="1800" dirty="0" err="1">
                <a:solidFill>
                  <a:schemeClr val="bg1"/>
                </a:solidFill>
              </a:rPr>
              <a:t>english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</a:rPr>
              <a:t>gov.cn</a:t>
            </a:r>
            <a:r>
              <a:rPr lang="en-US" sz="1800" dirty="0" smtClean="0">
                <a:solidFill>
                  <a:schemeClr val="bg1"/>
                </a:solidFill>
              </a:rPr>
              <a:t>/2016special/</a:t>
            </a:r>
            <a:r>
              <a:rPr lang="en-US" sz="1800" dirty="0" err="1" smtClean="0">
                <a:solidFill>
                  <a:schemeClr val="bg1"/>
                </a:solidFill>
              </a:rPr>
              <a:t>internetplus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0154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762000"/>
          </a:xfrm>
        </p:spPr>
        <p:txBody>
          <a:bodyPr/>
          <a:lstStyle/>
          <a:p>
            <a:r>
              <a:rPr lang="en-US" b="1" dirty="0" smtClean="0"/>
              <a:t>Competitive </a:t>
            </a:r>
            <a:r>
              <a:rPr lang="en-US" b="1" dirty="0"/>
              <a:t>A</a:t>
            </a:r>
            <a:r>
              <a:rPr lang="en-US" b="1" dirty="0" smtClean="0"/>
              <a:t>dvantage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86800" cy="4419600"/>
          </a:xfrm>
        </p:spPr>
      </p:pic>
    </p:spTree>
    <p:extLst>
      <p:ext uri="{BB962C8B-B14F-4D97-AF65-F5344CB8AC3E}">
        <p14:creationId xmlns:p14="http://schemas.microsoft.com/office/powerpoint/2010/main" val="1442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Smiling Curve</a:t>
            </a:r>
            <a:endParaRPr lang="en-US" b="1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71600"/>
            <a:ext cx="8153400" cy="4295775"/>
          </a:xfrm>
        </p:spPr>
      </p:pic>
    </p:spTree>
    <p:extLst>
      <p:ext uri="{BB962C8B-B14F-4D97-AF65-F5344CB8AC3E}">
        <p14:creationId xmlns:p14="http://schemas.microsoft.com/office/powerpoint/2010/main" val="1899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72500" cy="762000"/>
          </a:xfrm>
        </p:spPr>
        <p:txBody>
          <a:bodyPr/>
          <a:lstStyle/>
          <a:p>
            <a:r>
              <a:rPr lang="en-US" b="1" dirty="0" smtClean="0"/>
              <a:t>Modification of Smiling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67700" cy="3962400"/>
          </a:xfrm>
        </p:spPr>
        <p:txBody>
          <a:bodyPr/>
          <a:lstStyle/>
          <a:p>
            <a:r>
              <a:rPr lang="en-US" sz="2800" i="1" dirty="0" smtClean="0"/>
              <a:t>Assumptions: 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Internet </a:t>
            </a:r>
            <a:r>
              <a:rPr lang="en-US" sz="2400" dirty="0"/>
              <a:t>encourages </a:t>
            </a:r>
            <a:r>
              <a:rPr lang="en-US" sz="2400" dirty="0" smtClean="0"/>
              <a:t>enterprises </a:t>
            </a:r>
            <a:r>
              <a:rPr lang="en-US" sz="2400" dirty="0"/>
              <a:t>to form new competitive </a:t>
            </a:r>
            <a:r>
              <a:rPr lang="en-US" sz="2400" dirty="0" smtClean="0"/>
              <a:t>edges with the external ideas from their customers</a:t>
            </a:r>
            <a:endParaRPr lang="en-US" sz="2400" b="1" dirty="0"/>
          </a:p>
          <a:p>
            <a:pPr>
              <a:buFont typeface="Wingdings" charset="2"/>
              <a:buChar char="Ø"/>
            </a:pPr>
            <a:r>
              <a:rPr lang="en-US" sz="2400" dirty="0"/>
              <a:t>New competitive advantages can increase Value-added </a:t>
            </a:r>
            <a:r>
              <a:rPr lang="en-US" sz="2400" dirty="0" smtClean="0"/>
              <a:t>product</a:t>
            </a: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They can also change the distribution </a:t>
            </a:r>
            <a:r>
              <a:rPr lang="en-US" sz="2400" dirty="0" smtClean="0"/>
              <a:t>pattern of VAP</a:t>
            </a:r>
          </a:p>
          <a:p>
            <a:pPr>
              <a:buFont typeface="Wingdings" charset="2"/>
              <a:buChar char="Ø"/>
            </a:pPr>
            <a:r>
              <a:rPr lang="en-US" altLang="zh-CN" sz="2400" dirty="0" smtClean="0"/>
              <a:t>The change of both growth and distribution patterns of VAP could promote industrial upgrading process in China</a:t>
            </a:r>
            <a:endParaRPr lang="en-US" altLang="zh-CN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Modification of </a:t>
            </a:r>
            <a:r>
              <a:rPr lang="en-US" b="1" dirty="0"/>
              <a:t>Smiling Curve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82000" cy="4191000"/>
          </a:xfrm>
        </p:spPr>
      </p:pic>
    </p:spTree>
    <p:extLst>
      <p:ext uri="{BB962C8B-B14F-4D97-AF65-F5344CB8AC3E}">
        <p14:creationId xmlns:p14="http://schemas.microsoft.com/office/powerpoint/2010/main" val="7447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2004:Templates:Presentations:Designs:Beach</Template>
  <TotalTime>14522</TotalTime>
  <Words>329</Words>
  <Application>Microsoft Office PowerPoint</Application>
  <PresentationFormat>On-screen Show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ＭＳ Ｐゴシック</vt:lpstr>
      <vt:lpstr>Arial</vt:lpstr>
      <vt:lpstr>Georgia</vt:lpstr>
      <vt:lpstr>Times</vt:lpstr>
      <vt:lpstr>Wingdings</vt:lpstr>
      <vt:lpstr>Blank Presentation</vt:lpstr>
      <vt:lpstr>  Internet, competitive advantage and manufacturing upgrading  (Work in progress)    Hesong Yang  University of Illinois at Urbana-Champaign Yabin Bian  Shandong University of Finance and Economics  </vt:lpstr>
      <vt:lpstr>Introduction</vt:lpstr>
      <vt:lpstr>Literature Search </vt:lpstr>
      <vt:lpstr>Key components</vt:lpstr>
      <vt:lpstr>Internet plus</vt:lpstr>
      <vt:lpstr>Competitive Advantage </vt:lpstr>
      <vt:lpstr>Smiling Curve</vt:lpstr>
      <vt:lpstr>Modification of Smiling Curve</vt:lpstr>
      <vt:lpstr>Modification of Smiling Curve </vt:lpstr>
      <vt:lpstr>Mechanism that drives this modification</vt:lpstr>
      <vt:lpstr>Inspiration: law of Communicating Vessel in Physics</vt:lpstr>
      <vt:lpstr>Next Steps</vt:lpstr>
      <vt:lpstr>Works Cited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Newell, Melissa Allison</dc:creator>
  <cp:lastModifiedBy>Melrose, Nicholas</cp:lastModifiedBy>
  <cp:revision>228</cp:revision>
  <cp:lastPrinted>2006-10-05T21:29:32Z</cp:lastPrinted>
  <dcterms:modified xsi:type="dcterms:W3CDTF">2017-04-19T13:41:49Z</dcterms:modified>
</cp:coreProperties>
</file>